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328" r:id="rId2"/>
    <p:sldId id="330" r:id="rId3"/>
    <p:sldId id="265" r:id="rId4"/>
    <p:sldId id="329" r:id="rId5"/>
    <p:sldId id="291" r:id="rId6"/>
    <p:sldId id="292" r:id="rId7"/>
    <p:sldId id="315" r:id="rId8"/>
    <p:sldId id="314" r:id="rId9"/>
    <p:sldId id="295" r:id="rId10"/>
    <p:sldId id="297" r:id="rId11"/>
    <p:sldId id="296" r:id="rId12"/>
    <p:sldId id="326" r:id="rId13"/>
    <p:sldId id="327" r:id="rId14"/>
    <p:sldId id="331" r:id="rId15"/>
  </p:sldIdLst>
  <p:sldSz cx="9144000" cy="5143500" type="screen16x9"/>
  <p:notesSz cx="6858000" cy="9144000"/>
  <p:embeddedFontLst>
    <p:embeddedFont>
      <p:font typeface="Maven Pro" panose="02020500000000000000" charset="0"/>
      <p:regular r:id="rId17"/>
      <p:bold r:id="rId18"/>
    </p:embeddedFont>
    <p:embeddedFont>
      <p:font typeface="Nunito" panose="02020500000000000000" charset="0"/>
      <p:regular r:id="rId19"/>
      <p:bold r:id="rId20"/>
      <p:italic r:id="rId21"/>
      <p:boldItalic r:id="rId22"/>
    </p:embeddedFont>
    <p:embeddedFont>
      <p:font typeface="微軟正黑體" panose="020B0604030504040204" pitchFamily="34" charset="-12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>
      <p:cViewPr>
        <p:scale>
          <a:sx n="125" d="100"/>
          <a:sy n="125" d="100"/>
        </p:scale>
        <p:origin x="154" y="-5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4491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1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75213b5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75213b5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019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0da657fa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0da657fa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5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 smtClean="0"/>
              <a:t>資訊視覺化設計省去了我們在腦內處理繁瑣資料的程序，讓我們一眼就能掌握重要訊息，在處理一項資料設計工作時，</a:t>
            </a:r>
            <a:r>
              <a:rPr lang="en-US" altLang="zh-TW" dirty="0" smtClean="0"/>
              <a:t>David </a:t>
            </a:r>
            <a:r>
              <a:rPr lang="en-US" altLang="zh-TW" dirty="0" err="1" smtClean="0"/>
              <a:t>McCandless</a:t>
            </a:r>
            <a:r>
              <a:rPr lang="en-US" altLang="zh-TW" dirty="0" smtClean="0"/>
              <a:t> </a:t>
            </a:r>
            <a:r>
              <a:rPr lang="zh-TW" altLang="en-US" dirty="0" smtClean="0"/>
              <a:t>和丹麥物理學家 </a:t>
            </a:r>
            <a:r>
              <a:rPr lang="en-US" altLang="zh-TW" dirty="0" smtClean="0"/>
              <a:t>Tor </a:t>
            </a:r>
            <a:r>
              <a:rPr lang="en-US" altLang="zh-TW" dirty="0" err="1" smtClean="0"/>
              <a:t>Norretranders</a:t>
            </a:r>
            <a:r>
              <a:rPr lang="en-US" altLang="zh-TW" dirty="0" smtClean="0"/>
              <a:t> </a:t>
            </a:r>
            <a:r>
              <a:rPr lang="zh-TW" altLang="en-US" dirty="0" smtClean="0"/>
              <a:t>攜手合作，將人類感官轉化為電腦數據概念，他們發現</a:t>
            </a:r>
            <a:r>
              <a:rPr lang="zh-TW" altLang="en-US" b="1" dirty="0" smtClean="0"/>
              <a:t>在所有感官中，視覺對資訊的反應速度是最快的，相當於網路寬頻的速度，觸覺則有如 </a:t>
            </a:r>
            <a:r>
              <a:rPr lang="en-US" altLang="zh-TW" b="1" dirty="0" smtClean="0"/>
              <a:t>USB </a:t>
            </a:r>
            <a:r>
              <a:rPr lang="zh-TW" altLang="en-US" b="1" dirty="0" smtClean="0"/>
              <a:t>的傳輸速度，聽覺及嗅覺好比硬碟，味覺反應僅達到計算機的速度</a:t>
            </a:r>
            <a:r>
              <a:rPr lang="zh-TW" altLang="en-US" dirty="0" smtClean="0"/>
              <a:t>，而我們面對資訊真正產生的意識的效率則相形見拙，在幫助吸收資訊上微乎其微，資訊透過視覺接收無意識的灌注到我們體內，然而，視覺對圖形顏色組合是相對敏感的，是專屬人類眼睛的語言，假使能有效利用視覺語言，便能打造出一個雙語環境，讓我們對資料的理解力倍增。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76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sulaxd/Rcmdr/Rcmdr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ted.com/talks/david_mccandless_the_beauty_of_data_visualiz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7252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儀</a:t>
            </a:r>
            <a:r>
              <a:rPr lang="zh-TW" altLang="en-US" dirty="0"/>
              <a:t>錶</a:t>
            </a:r>
            <a:r>
              <a:rPr lang="zh-TW" altLang="en-US" dirty="0" smtClean="0"/>
              <a:t>板視覺</a:t>
            </a:r>
            <a:r>
              <a:rPr lang="zh-TW" altLang="en-US" dirty="0"/>
              <a:t>化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 dirty="0"/>
              <a:t>--- </a:t>
            </a:r>
            <a:r>
              <a:rPr lang="zh-TW" sz="2900" dirty="0" smtClean="0"/>
              <a:t>利用</a:t>
            </a:r>
            <a:r>
              <a:rPr lang="en-US" altLang="zh-TW" sz="2900" dirty="0" err="1" smtClean="0"/>
              <a:t>flexdashborad</a:t>
            </a:r>
            <a:r>
              <a:rPr lang="zh-TW" altLang="en-US" sz="2900" dirty="0" smtClean="0"/>
              <a:t>套件 </a:t>
            </a:r>
            <a:r>
              <a:rPr lang="en-US" altLang="zh-TW" sz="2900" dirty="0" smtClean="0"/>
              <a:t>in R</a:t>
            </a:r>
            <a:endParaRPr sz="2900"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陳鴻霖 博士 （中國附醫 大數據中心）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 smtClean="0"/>
              <a:t>2022/</a:t>
            </a:r>
            <a:r>
              <a:rPr lang="en-US" altLang="zh-TW" dirty="0" smtClean="0"/>
              <a:t>4</a:t>
            </a:r>
            <a:r>
              <a:rPr lang="zh-TW" dirty="0" smtClean="0"/>
              <a:t>/</a:t>
            </a:r>
            <a:r>
              <a:rPr lang="en-US" altLang="zh-TW" dirty="0" smtClean="0"/>
              <a:t>14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reference : </a:t>
            </a:r>
            <a:r>
              <a:rPr lang="zh-TW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https://bookdown.org/sulaxd/Rcmdr/Rcmdr.html</a:t>
            </a:r>
            <a:r>
              <a:rPr lang="zh-TW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053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5852" y="0"/>
            <a:ext cx="7030500" cy="999300"/>
          </a:xfrm>
        </p:spPr>
        <p:txBody>
          <a:bodyPr/>
          <a:lstStyle/>
          <a:p>
            <a:pPr algn="ctr"/>
            <a:r>
              <a:rPr lang="zh-TW" altLang="en-US" dirty="0" smtClean="0"/>
              <a:t>資料視覺化 </a:t>
            </a:r>
            <a:r>
              <a:rPr lang="en-US" altLang="zh-TW" dirty="0" smtClean="0"/>
              <a:t>(</a:t>
            </a:r>
            <a:r>
              <a:rPr lang="zh-TW" altLang="en-US" dirty="0" smtClean="0"/>
              <a:t>大</a:t>
            </a:r>
            <a:r>
              <a:rPr lang="zh-TW" altLang="en-US" sz="1400" dirty="0" smtClean="0"/>
              <a:t>小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785800"/>
            <a:ext cx="6890866" cy="42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 descr="ç¸éåç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785800"/>
            <a:ext cx="7500990" cy="4214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5852" y="0"/>
            <a:ext cx="7030500" cy="999300"/>
          </a:xfrm>
        </p:spPr>
        <p:txBody>
          <a:bodyPr/>
          <a:lstStyle/>
          <a:p>
            <a:pPr algn="ctr"/>
            <a:r>
              <a:rPr lang="zh-TW" altLang="en-US" dirty="0" smtClean="0"/>
              <a:t>資料視覺化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2466" name="AutoShape 2" descr="ãé·æ¢å icon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2468" name="Picture 4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142858"/>
            <a:ext cx="428628" cy="458303"/>
          </a:xfrm>
          <a:prstGeom prst="rect">
            <a:avLst/>
          </a:prstGeom>
          <a:noFill/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714362"/>
            <a:ext cx="7715272" cy="4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756599"/>
            <a:ext cx="7786742" cy="438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0"/>
            <a:ext cx="6988252" cy="51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5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DashBoard</a:t>
            </a:r>
            <a:r>
              <a:rPr lang="en-US" altLang="zh-TW" dirty="0" smtClean="0"/>
              <a:t> by </a:t>
            </a:r>
            <a:r>
              <a:rPr lang="en-US" altLang="zh-TW" dirty="0" err="1" smtClean="0"/>
              <a:t>flexdashborad</a:t>
            </a:r>
            <a:r>
              <a:rPr lang="en-US" altLang="zh-TW" dirty="0" smtClean="0"/>
              <a:t> in 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70955" y="1570149"/>
            <a:ext cx="3430500" cy="2541600"/>
          </a:xfrm>
        </p:spPr>
        <p:txBody>
          <a:bodyPr/>
          <a:lstStyle/>
          <a:p>
            <a:r>
              <a:rPr lang="en-US" altLang="zh-TW" dirty="0"/>
              <a:t>The goal of </a:t>
            </a:r>
            <a:r>
              <a:rPr lang="en-US" altLang="zh-TW" b="1" dirty="0" err="1"/>
              <a:t>flexdashboard</a:t>
            </a:r>
            <a:r>
              <a:rPr lang="en-US" altLang="zh-TW" dirty="0"/>
              <a:t> is to make it easy to create interactive dashboards for R, using R Markdown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851670"/>
            <a:ext cx="3988411" cy="2351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3352" y="4531650"/>
            <a:ext cx="75113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https://rstudio.github.io/flexdashboard/articles/examples.html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427734"/>
            <a:ext cx="1709046" cy="19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0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086" y="598575"/>
            <a:ext cx="7195928" cy="50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資料探勘分為: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 txBox="1">
            <a:spLocks noGrp="1"/>
          </p:cNvSpPr>
          <p:nvPr>
            <p:ph type="body" idx="1"/>
          </p:nvPr>
        </p:nvSpPr>
        <p:spPr>
          <a:xfrm>
            <a:off x="1303800" y="1415800"/>
            <a:ext cx="7487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圖形化Graphical 或 量化Quantitativ</a:t>
            </a:r>
            <a:r>
              <a:rPr lang="zh-TW" sz="2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16" y="2283718"/>
            <a:ext cx="6778251" cy="260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323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2767" y="1606164"/>
            <a:ext cx="4901233" cy="2352592"/>
          </a:xfrm>
          <a:prstGeom prst="rect">
            <a:avLst/>
          </a:prstGeom>
          <a:noFill/>
        </p:spPr>
      </p:pic>
      <p:sp>
        <p:nvSpPr>
          <p:cNvPr id="8" name="向右箭號 7"/>
          <p:cNvSpPr/>
          <p:nvPr/>
        </p:nvSpPr>
        <p:spPr>
          <a:xfrm>
            <a:off x="4071934" y="2500312"/>
            <a:ext cx="270344" cy="59634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2"/>
          <p:cNvSpPr>
            <a:spLocks noGrp="1"/>
          </p:cNvSpPr>
          <p:nvPr>
            <p:ph type="title"/>
          </p:nvPr>
        </p:nvSpPr>
        <p:spPr>
          <a:xfrm>
            <a:off x="405517" y="254194"/>
            <a:ext cx="8434733" cy="572700"/>
          </a:xfrm>
        </p:spPr>
        <p:txBody>
          <a:bodyPr/>
          <a:lstStyle/>
          <a:p>
            <a:pPr algn="ctr"/>
            <a:r>
              <a:rPr lang="zh-TW" altLang="en-US" dirty="0" smtClean="0"/>
              <a:t>數據視覺化 </a:t>
            </a:r>
            <a:r>
              <a:rPr lang="en-US" altLang="zh-TW" dirty="0" smtClean="0"/>
              <a:t>(data visualization)</a:t>
            </a:r>
            <a:endParaRPr lang="zh-TW" altLang="en-US" dirty="0"/>
          </a:p>
        </p:txBody>
      </p:sp>
      <p:sp>
        <p:nvSpPr>
          <p:cNvPr id="63498" name="AutoShape 10" descr="ãexcel database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3500" name="AutoShape 12" descr="ãexcel database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7586" name="Picture 2" descr="ãè¡¨æ ¼ãçåçæå°çµæ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714494"/>
            <a:ext cx="3841996" cy="21611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46" name="Google Shape;646;p5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56"/>
            <p:cNvGrpSpPr/>
            <p:nvPr/>
          </p:nvGrpSpPr>
          <p:grpSpPr>
            <a:xfrm>
              <a:off x="1217300" y="1597875"/>
              <a:ext cx="2407200" cy="2836225"/>
              <a:chOff x="1501775" y="1294800"/>
              <a:chExt cx="2407200" cy="2836225"/>
            </a:xfrm>
          </p:grpSpPr>
          <p:sp>
            <p:nvSpPr>
              <p:cNvPr id="648" name="Google Shape;648;p56"/>
              <p:cNvSpPr/>
              <p:nvPr/>
            </p:nvSpPr>
            <p:spPr>
              <a:xfrm>
                <a:off x="2264000" y="1294800"/>
                <a:ext cx="858600" cy="999300"/>
              </a:xfrm>
              <a:prstGeom prst="triangle">
                <a:avLst>
                  <a:gd name="adj" fmla="val 51654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2031275" y="2364625"/>
                <a:ext cx="1364100" cy="484200"/>
              </a:xfrm>
              <a:prstGeom prst="trapezoid">
                <a:avLst>
                  <a:gd name="adj" fmla="val 43092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1758475" y="2902225"/>
                <a:ext cx="1893600" cy="576300"/>
              </a:xfrm>
              <a:prstGeom prst="trapezoid">
                <a:avLst>
                  <a:gd name="adj" fmla="val 43163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501775" y="3554725"/>
                <a:ext cx="2407200" cy="576300"/>
              </a:xfrm>
              <a:prstGeom prst="trapezoid">
                <a:avLst>
                  <a:gd name="adj" fmla="val 43163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56"/>
              <p:cNvSpPr txBox="1"/>
              <p:nvPr/>
            </p:nvSpPr>
            <p:spPr>
              <a:xfrm>
                <a:off x="23246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3" name="Google Shape;653;p56"/>
              <p:cNvSpPr txBox="1"/>
              <p:nvPr/>
            </p:nvSpPr>
            <p:spPr>
              <a:xfrm>
                <a:off x="23365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4" name="Google Shape;654;p56"/>
              <p:cNvSpPr txBox="1"/>
              <p:nvPr/>
            </p:nvSpPr>
            <p:spPr>
              <a:xfrm>
                <a:off x="22507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5" name="Google Shape;655;p56"/>
              <p:cNvSpPr txBox="1"/>
              <p:nvPr/>
            </p:nvSpPr>
            <p:spPr>
              <a:xfrm>
                <a:off x="22588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656" name="Google Shape;656;p56"/>
            <p:cNvSpPr txBox="1"/>
            <p:nvPr/>
          </p:nvSpPr>
          <p:spPr>
            <a:xfrm>
              <a:off x="35638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lang="zh-TW" sz="1000" b="1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7" name="Google Shape;657;p56"/>
            <p:cNvSpPr txBox="1"/>
            <p:nvPr/>
          </p:nvSpPr>
          <p:spPr>
            <a:xfrm>
              <a:off x="35638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專用視窗介面: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專用指令介面: </a:t>
              </a:r>
              <a:r>
                <a:rPr lang="zh-TW" sz="1000" b="1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泛用指令介面: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8" name="Google Shape;658;p56"/>
            <p:cNvSpPr txBox="1"/>
            <p:nvPr/>
          </p:nvSpPr>
          <p:spPr>
            <a:xfrm>
              <a:off x="35638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指令介面: VBA, Python, </a:t>
              </a:r>
              <a:r>
                <a:rPr lang="zh-TW" sz="1000" b="1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9" name="Google Shape;659;p56"/>
            <p:cNvSpPr txBox="1"/>
            <p:nvPr/>
          </p:nvSpPr>
          <p:spPr>
            <a:xfrm>
              <a:off x="35638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爬蟲: Python, </a:t>
              </a:r>
              <a:r>
                <a:rPr lang="zh-TW" sz="1000" b="1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0" name="Google Shape;660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資訊視覺化(戰情室儀表板）</a:t>
            </a:r>
            <a:endParaRPr/>
          </a:p>
        </p:txBody>
      </p:sp>
      <p:pic>
        <p:nvPicPr>
          <p:cNvPr id="661" name="Google Shape;6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00" y="1196450"/>
            <a:ext cx="4988300" cy="3890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8327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5852" y="0"/>
            <a:ext cx="7030500" cy="999300"/>
          </a:xfrm>
        </p:spPr>
        <p:txBody>
          <a:bodyPr/>
          <a:lstStyle/>
          <a:p>
            <a:pPr algn="ctr"/>
            <a:r>
              <a:rPr lang="zh-TW" altLang="en-US" dirty="0" smtClean="0"/>
              <a:t>視覺：你我共同的第二語言</a:t>
            </a:r>
            <a:br>
              <a:rPr lang="zh-TW" altLang="en-US" dirty="0" smtClean="0"/>
            </a:b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0" y="50004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b="1" dirty="0" smtClean="0">
                <a:solidFill>
                  <a:schemeClr val="bg1">
                    <a:lumMod val="65000"/>
                  </a:schemeClr>
                </a:solidFill>
              </a:rPr>
              <a:t>graph from David </a:t>
            </a:r>
            <a:r>
              <a:rPr lang="en-US" altLang="zh-TW" sz="1000" b="1" dirty="0" err="1" smtClean="0">
                <a:solidFill>
                  <a:schemeClr val="bg1">
                    <a:lumMod val="65000"/>
                  </a:schemeClr>
                </a:solidFill>
              </a:rPr>
              <a:t>McCandless</a:t>
            </a:r>
            <a:r>
              <a:rPr lang="zh-TW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：資訊視覺化，橫跨美感和理解力的設計</a:t>
            </a:r>
            <a:endParaRPr lang="zh-TW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圖片 5" descr="速度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0" y="773582"/>
            <a:ext cx="6072230" cy="431910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715140" y="1071552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視覺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15140" y="3429006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觸覺</a:t>
            </a:r>
            <a:endParaRPr lang="zh-TW" altLang="en-US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97519" y="4199834"/>
            <a:ext cx="571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聽覺嗅覺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43702" y="4714890"/>
            <a:ext cx="571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latin typeface="微軟正黑體" pitchFamily="34" charset="-120"/>
                <a:ea typeface="微軟正黑體" pitchFamily="34" charset="-120"/>
              </a:rPr>
              <a:t>味覺</a:t>
            </a:r>
            <a:endParaRPr lang="zh-TW" altLang="en-US" sz="12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72132" y="414338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643306" y="4071948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10x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357290" y="4000510"/>
            <a:ext cx="7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100x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 rot="4186150">
            <a:off x="7477946" y="4875117"/>
            <a:ext cx="212004" cy="2510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4414" y="0"/>
            <a:ext cx="7030500" cy="999300"/>
          </a:xfrm>
        </p:spPr>
        <p:txBody>
          <a:bodyPr/>
          <a:lstStyle/>
          <a:p>
            <a:pPr algn="ctr"/>
            <a:r>
              <a:rPr lang="zh-TW" altLang="en-US" dirty="0" smtClean="0"/>
              <a:t>資料分析 </a:t>
            </a:r>
            <a:r>
              <a:rPr lang="en-US" altLang="zh-TW" dirty="0" smtClean="0"/>
              <a:t>(</a:t>
            </a:r>
            <a:r>
              <a:rPr lang="zh-TW" altLang="en-US" dirty="0" smtClean="0"/>
              <a:t>圖表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714362"/>
            <a:ext cx="7715272" cy="426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5234" name="AutoShape 2" descr="ãç¼ç¥æ­»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5236" name="AutoShape 4" descr="ãç¼ç¥æ­»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5238" name="Picture 6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566"/>
            <a:ext cx="6786610" cy="5097500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5929322" y="3857634"/>
            <a:ext cx="1714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latin typeface="微軟正黑體" pitchFamily="34" charset="-120"/>
                <a:ea typeface="微軟正黑體" pitchFamily="34" charset="-120"/>
              </a:rPr>
              <a:t>眼神死</a:t>
            </a:r>
            <a:endParaRPr lang="zh-TW" altLang="en-US" sz="4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4210" name="Picture 2" descr="ãéé»ä¿ 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-184500"/>
            <a:ext cx="4241175" cy="532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85852" y="0"/>
            <a:ext cx="7030500" cy="999300"/>
          </a:xfrm>
        </p:spPr>
        <p:txBody>
          <a:bodyPr/>
          <a:lstStyle/>
          <a:p>
            <a:pPr algn="ctr"/>
            <a:r>
              <a:rPr lang="zh-TW" altLang="en-US" dirty="0" smtClean="0"/>
              <a:t>資料視覺化 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顏</a:t>
            </a:r>
            <a:r>
              <a:rPr lang="zh-TW" altLang="en-US" dirty="0" smtClean="0">
                <a:solidFill>
                  <a:schemeClr val="tx1">
                    <a:lumMod val="75000"/>
                  </a:schemeClr>
                </a:solidFill>
              </a:rPr>
              <a:t>色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785800"/>
            <a:ext cx="7429552" cy="422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 descr="ãå½©è¹ãçåçæå°çµæ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714362"/>
            <a:ext cx="7572428" cy="4228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491</Words>
  <Application>Microsoft Office PowerPoint</Application>
  <PresentationFormat>如螢幕大小 (16:9)</PresentationFormat>
  <Paragraphs>43</Paragraphs>
  <Slides>14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Maven Pro</vt:lpstr>
      <vt:lpstr>Nunito</vt:lpstr>
      <vt:lpstr>新細明體</vt:lpstr>
      <vt:lpstr>Arial</vt:lpstr>
      <vt:lpstr>微軟正黑體</vt:lpstr>
      <vt:lpstr>Momentum</vt:lpstr>
      <vt:lpstr>儀錶板視覺化 --- 利用flexdashborad套件 in R</vt:lpstr>
      <vt:lpstr>資料探勘分為: </vt:lpstr>
      <vt:lpstr>數據視覺化 (data visualization)</vt:lpstr>
      <vt:lpstr>資訊視覺化(戰情室儀表板）</vt:lpstr>
      <vt:lpstr>視覺：你我共同的第二語言 </vt:lpstr>
      <vt:lpstr>資料分析 (圖表)</vt:lpstr>
      <vt:lpstr>PowerPoint 簡報</vt:lpstr>
      <vt:lpstr>PowerPoint 簡報</vt:lpstr>
      <vt:lpstr>資料視覺化 (顏色)</vt:lpstr>
      <vt:lpstr>資料視覺化 (大小)</vt:lpstr>
      <vt:lpstr>資料視覺化 (圖型)</vt:lpstr>
      <vt:lpstr>PowerPoint 簡報</vt:lpstr>
      <vt:lpstr>DashBoard by flexdashborad in R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BI課程: Tableau初階課程</dc:title>
  <dc:creator>tlogin</dc:creator>
  <cp:lastModifiedBy>陳鴻霖</cp:lastModifiedBy>
  <cp:revision>145</cp:revision>
  <dcterms:modified xsi:type="dcterms:W3CDTF">2022-04-14T05:33:19Z</dcterms:modified>
</cp:coreProperties>
</file>